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75" r:id="rId8"/>
    <p:sldId id="276" r:id="rId9"/>
    <p:sldId id="260" r:id="rId10"/>
    <p:sldId id="263" r:id="rId11"/>
    <p:sldId id="264" r:id="rId12"/>
    <p:sldId id="265" r:id="rId13"/>
    <p:sldId id="266" r:id="rId14"/>
    <p:sldId id="271" r:id="rId15"/>
    <p:sldId id="272" r:id="rId16"/>
    <p:sldId id="27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969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486400" cy="45259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DADA-7157-4CEB-BAB6-BED15E682DE4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6C37-0659-4D5E-B2F2-B23F6550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tleSlide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Executive Producer</a:t>
            </a:r>
          </a:p>
          <a:p>
            <a:pPr lvl="1"/>
            <a:r>
              <a:rPr lang="en-US" dirty="0" smtClean="0"/>
              <a:t>Controls finances</a:t>
            </a:r>
          </a:p>
          <a:p>
            <a:pPr lvl="1"/>
            <a:r>
              <a:rPr lang="en-US" dirty="0" smtClean="0"/>
              <a:t>Collaborates with staff on direction of the show</a:t>
            </a:r>
          </a:p>
          <a:p>
            <a:pPr lvl="1"/>
            <a:r>
              <a:rPr lang="en-US" dirty="0" smtClean="0"/>
              <a:t>Responsible for Operating Budget</a:t>
            </a:r>
          </a:p>
          <a:p>
            <a:pPr lvl="1"/>
            <a:r>
              <a:rPr lang="en-US" dirty="0" smtClean="0"/>
              <a:t>Responsible for all sponsor contact and communication</a:t>
            </a:r>
          </a:p>
          <a:p>
            <a:pPr lvl="2"/>
            <a:r>
              <a:rPr lang="en-US" dirty="0" smtClean="0"/>
              <a:t>Maintains sponsor contractual agreements</a:t>
            </a:r>
          </a:p>
          <a:p>
            <a:pPr lvl="2"/>
            <a:r>
              <a:rPr lang="en-US" dirty="0" smtClean="0"/>
              <a:t>Manages the production of the show’s Annual Report to Sponsors, Stakeholders and Friends of The </a:t>
            </a:r>
            <a:r>
              <a:rPr lang="en-US" dirty="0" smtClean="0"/>
              <a:t>Co-op </a:t>
            </a:r>
            <a:r>
              <a:rPr lang="en-US" dirty="0" smtClean="0"/>
              <a:t>Cookery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Associate Producer/Director</a:t>
            </a:r>
          </a:p>
          <a:p>
            <a:pPr lvl="1"/>
            <a:r>
              <a:rPr lang="en-US" dirty="0" smtClean="0"/>
              <a:t>Responsible for day-to-day production of the show</a:t>
            </a:r>
          </a:p>
          <a:p>
            <a:pPr lvl="1"/>
            <a:r>
              <a:rPr lang="en-US" dirty="0" smtClean="0"/>
              <a:t>This is a hands-on producer who manages all aspects of production including</a:t>
            </a:r>
          </a:p>
          <a:p>
            <a:pPr lvl="2"/>
            <a:r>
              <a:rPr lang="en-US" dirty="0" smtClean="0"/>
              <a:t>Technical support</a:t>
            </a:r>
          </a:p>
          <a:p>
            <a:pPr lvl="2"/>
            <a:r>
              <a:rPr lang="en-US" dirty="0" smtClean="0"/>
              <a:t>Graphic design and production</a:t>
            </a:r>
          </a:p>
          <a:p>
            <a:pPr lvl="2"/>
            <a:r>
              <a:rPr lang="en-US" dirty="0" smtClean="0"/>
              <a:t>Talent</a:t>
            </a:r>
          </a:p>
          <a:p>
            <a:pPr lvl="2"/>
            <a:r>
              <a:rPr lang="en-US" dirty="0" smtClean="0"/>
              <a:t>Production of show segments produced in the field</a:t>
            </a:r>
          </a:p>
          <a:p>
            <a:pPr lvl="2"/>
            <a:r>
              <a:rPr lang="en-US" dirty="0" smtClean="0"/>
              <a:t>Post Production</a:t>
            </a:r>
          </a:p>
          <a:p>
            <a:pPr lvl="2"/>
            <a:r>
              <a:rPr lang="en-US" dirty="0" smtClean="0"/>
              <a:t>Commercial production</a:t>
            </a:r>
            <a:endParaRPr lang="en-US" dirty="0"/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Producer</a:t>
            </a:r>
          </a:p>
          <a:p>
            <a:pPr lvl="1"/>
            <a:r>
              <a:rPr lang="en-US" dirty="0" smtClean="0"/>
              <a:t>Responsible for the line production of the show including</a:t>
            </a:r>
          </a:p>
          <a:p>
            <a:pPr lvl="2"/>
            <a:r>
              <a:rPr lang="en-US" dirty="0" smtClean="0"/>
              <a:t>Camera switching</a:t>
            </a:r>
          </a:p>
          <a:p>
            <a:pPr lvl="2"/>
            <a:r>
              <a:rPr lang="en-US" dirty="0" smtClean="0"/>
              <a:t>Audio capture and production</a:t>
            </a:r>
          </a:p>
          <a:p>
            <a:pPr lvl="2"/>
            <a:r>
              <a:rPr lang="en-US" dirty="0" smtClean="0"/>
              <a:t>Sound mixing</a:t>
            </a:r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Host/Segment Producer</a:t>
            </a:r>
          </a:p>
          <a:p>
            <a:pPr lvl="1"/>
            <a:r>
              <a:rPr lang="en-US" dirty="0" smtClean="0"/>
              <a:t>On-camera talent</a:t>
            </a:r>
          </a:p>
          <a:p>
            <a:pPr lvl="1"/>
            <a:r>
              <a:rPr lang="en-US" dirty="0" smtClean="0"/>
              <a:t>Through collaboration with the Executive Producer and Associate Producer, plans each show’s content including</a:t>
            </a:r>
          </a:p>
          <a:p>
            <a:pPr lvl="2"/>
            <a:r>
              <a:rPr lang="en-US" dirty="0" smtClean="0"/>
              <a:t>Guests and co-hosts</a:t>
            </a:r>
          </a:p>
          <a:p>
            <a:pPr lvl="2"/>
            <a:r>
              <a:rPr lang="en-US" dirty="0" smtClean="0"/>
              <a:t>Segment topics and production which are accompanied by a separate shooting schedule</a:t>
            </a:r>
            <a:endParaRPr lang="en-US" dirty="0"/>
          </a:p>
        </p:txBody>
      </p:sp>
      <p:pic>
        <p:nvPicPr>
          <p:cNvPr id="5" name="Picture 4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create a sustainable production we must treat this project as a business opportunity and thus manage it as a business</a:t>
            </a:r>
          </a:p>
          <a:p>
            <a:r>
              <a:rPr lang="en-US" dirty="0" smtClean="0"/>
              <a:t>The keys to a successful production are talented people with, at the very least, a modicum of media experience</a:t>
            </a:r>
          </a:p>
          <a:p>
            <a:endParaRPr lang="en-US" dirty="0"/>
          </a:p>
        </p:txBody>
      </p:sp>
      <p:pic>
        <p:nvPicPr>
          <p:cNvPr id="6" name="Picture 5" descr="Juggle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228600"/>
            <a:ext cx="5180907" cy="6858000"/>
          </a:xfrm>
          <a:prstGeom prst="rect">
            <a:avLst/>
          </a:prstGeom>
          <a:effectLst>
            <a:glow rad="635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stakeholders there are excellent opportunities to further one’s individual brand </a:t>
            </a:r>
            <a:br>
              <a:rPr lang="en-US" dirty="0" smtClean="0"/>
            </a:br>
            <a:r>
              <a:rPr lang="en-US" i="1" dirty="0" smtClean="0"/>
              <a:t>(i.e. we will </a:t>
            </a:r>
            <a:r>
              <a:rPr lang="en-US" i="1" u="sng" dirty="0" smtClean="0"/>
              <a:t>ALL</a:t>
            </a:r>
            <a:r>
              <a:rPr lang="en-US" i="1" dirty="0" smtClean="0"/>
              <a:t> benefit from the exposure)</a:t>
            </a:r>
            <a:endParaRPr lang="en-US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And though our programs will be on YouTube, we don’t want to look like typical YouTube amateur video. We want our programs to look professional in every way. </a:t>
            </a:r>
          </a:p>
        </p:txBody>
      </p:sp>
      <p:pic>
        <p:nvPicPr>
          <p:cNvPr id="34818" name="Picture 2" descr="http://s.ytimg.com/yts/img/logos/youtube_logo_standard_againstwhite-vflKoO8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429000" cy="1249948"/>
          </a:xfrm>
          <a:prstGeom prst="rect">
            <a:avLst/>
          </a:prstGeom>
          <a:noFill/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TitleSlide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Show’s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promote the virtues of locally grown and prepared foods</a:t>
            </a:r>
          </a:p>
          <a:p>
            <a:r>
              <a:rPr lang="en-US" dirty="0" smtClean="0"/>
              <a:t>To promote the virtues of our Dubuque Food </a:t>
            </a:r>
            <a:r>
              <a:rPr lang="en-US" dirty="0" smtClean="0"/>
              <a:t>Co-op</a:t>
            </a:r>
            <a:endParaRPr lang="en-US" dirty="0" smtClean="0"/>
          </a:p>
          <a:p>
            <a:r>
              <a:rPr lang="en-US" dirty="0" smtClean="0"/>
              <a:t>To promote the virtues of fresh organically grown wholesome foods</a:t>
            </a:r>
          </a:p>
          <a:p>
            <a:r>
              <a:rPr lang="en-US" dirty="0" smtClean="0"/>
              <a:t>To provide opportunities for producers to connect with their customers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Brand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Series-style video applied to broadcast, cable and Web television is one of the most powerful and effective means of brand marketing</a:t>
            </a:r>
          </a:p>
          <a:p>
            <a:pPr lvl="1"/>
            <a:r>
              <a:rPr lang="en-US" dirty="0" smtClean="0"/>
              <a:t>Series television affords more exposure, lower cost-per-thousand</a:t>
            </a:r>
          </a:p>
          <a:p>
            <a:pPr lvl="1"/>
            <a:r>
              <a:rPr lang="en-US" dirty="0" smtClean="0"/>
              <a:t>It creates its own audience of enthusiastic fans, and when coupled with social media it builds upon that audience in ways no other marketing form works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1751343" cy="233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acebookLogo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181600"/>
            <a:ext cx="1905000" cy="5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1000" y="33528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witte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276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to long-term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this is a television project, the show has excellent potential to earn revenue or at the very least earn enough to sustain itself.</a:t>
            </a:r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434" name="Picture 2" descr="http://web.cwc.edu/Media/46355816-c45a-472a-af4d-e482f1959466/accounting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0000">
            <a:off x="381000" y="37338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to long-term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Therefore the show should be organized around a solid business plan with the goal of producing revenue streams from sponsorship contracts.</a:t>
            </a:r>
          </a:p>
          <a:p>
            <a:pPr lvl="1"/>
            <a:r>
              <a:rPr lang="en-US" dirty="0" smtClean="0"/>
              <a:t>Beneficiaries include</a:t>
            </a:r>
          </a:p>
          <a:p>
            <a:pPr lvl="2"/>
            <a:r>
              <a:rPr lang="en-US" dirty="0" smtClean="0"/>
              <a:t>Dubuque Food </a:t>
            </a:r>
            <a:r>
              <a:rPr lang="en-US" dirty="0" smtClean="0"/>
              <a:t>Co-op</a:t>
            </a:r>
            <a:endParaRPr lang="en-US" dirty="0" smtClean="0"/>
          </a:p>
          <a:p>
            <a:pPr lvl="2"/>
            <a:r>
              <a:rPr lang="en-US" dirty="0" smtClean="0"/>
              <a:t>Matter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Co-op </a:t>
            </a:r>
            <a:r>
              <a:rPr lang="en-US" dirty="0" smtClean="0"/>
              <a:t>Cookery Production</a:t>
            </a:r>
            <a:endParaRPr lang="en-US" dirty="0"/>
          </a:p>
        </p:txBody>
      </p:sp>
      <p:pic>
        <p:nvPicPr>
          <p:cNvPr id="17410" name="Picture 2" descr="http://www.freestockphotos.biz/pictures/1/1811/calcul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0000">
            <a:off x="152400" y="37338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show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ostensibly a cooking show</a:t>
            </a:r>
          </a:p>
          <a:p>
            <a:pPr lvl="1"/>
            <a:r>
              <a:rPr lang="en-US" dirty="0" smtClean="0"/>
              <a:t>Shopping with the chef</a:t>
            </a:r>
          </a:p>
          <a:p>
            <a:pPr lvl="1"/>
            <a:r>
              <a:rPr lang="en-US" dirty="0" smtClean="0"/>
              <a:t>Cooking on camera</a:t>
            </a:r>
          </a:p>
          <a:p>
            <a:r>
              <a:rPr lang="en-US" dirty="0" smtClean="0"/>
              <a:t>But it’s also a gardening show</a:t>
            </a:r>
          </a:p>
          <a:p>
            <a:pPr lvl="1"/>
            <a:r>
              <a:rPr lang="en-US" dirty="0" smtClean="0"/>
              <a:t>We visit area farms and gardens to learn where food comes from and who grows it</a:t>
            </a:r>
            <a:endParaRPr lang="en-US" dirty="0"/>
          </a:p>
        </p:txBody>
      </p:sp>
      <p:pic>
        <p:nvPicPr>
          <p:cNvPr id="4" name="Picture 3" descr="CoopCookeryLogoV2_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93900" cy="1794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386" name="Picture 2" descr="http://cache.boston.com/resize/bonzai-fba/Globe_Photo/2008/02/18/1203386844_7418/53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2439219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http://ucanr.edu/sites/gardenweb/files/78558disp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2724150" cy="1813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series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Topics for show segments are practically limitless</a:t>
            </a:r>
          </a:p>
          <a:p>
            <a:r>
              <a:rPr lang="en-US" dirty="0" smtClean="0"/>
              <a:t>Topics are seasonal, hence we could produce a spring season (10 to 13 shows) and a late summer early fall season (same number)</a:t>
            </a:r>
          </a:p>
          <a:p>
            <a:r>
              <a:rPr lang="en-US" dirty="0" smtClean="0"/>
              <a:t>Shows can be broadcast multiple times and be instantly available on demand from the show’s website.</a:t>
            </a:r>
          </a:p>
        </p:txBody>
      </p:sp>
      <p:pic>
        <p:nvPicPr>
          <p:cNvPr id="5" name="Picture 4" descr="WebBann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867400"/>
            <a:ext cx="4419600" cy="77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http://blogs.laweekly.com/squidink/assets_c/2011/05/BFBA_EP101_Bobby%20Flay%20slices%20Santa%20Maria%20Style%20BBQ%20Tri%20Tip-thumb-520x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">
            <a:off x="147745" y="3363666"/>
            <a:ext cx="3230218" cy="214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opCookeryLogoV2_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show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show adheres to a strict formula based on minutes dedicated to each segment</a:t>
            </a:r>
          </a:p>
          <a:p>
            <a:pPr lvl="1"/>
            <a:r>
              <a:rPr lang="en-US" dirty="0" smtClean="0"/>
              <a:t>Show Open introducing guests</a:t>
            </a:r>
          </a:p>
          <a:p>
            <a:pPr lvl="1"/>
            <a:r>
              <a:rPr lang="en-US" dirty="0" smtClean="0"/>
              <a:t>Show’s Opening Animation</a:t>
            </a:r>
          </a:p>
          <a:p>
            <a:pPr lvl="1"/>
            <a:r>
              <a:rPr lang="en-US" dirty="0" smtClean="0"/>
              <a:t>Shopping with the Chef</a:t>
            </a:r>
          </a:p>
          <a:p>
            <a:pPr lvl="1"/>
            <a:r>
              <a:rPr lang="en-US" dirty="0" smtClean="0"/>
              <a:t>Cooking with the Chef</a:t>
            </a:r>
          </a:p>
          <a:p>
            <a:pPr lvl="1"/>
            <a:r>
              <a:rPr lang="en-US" dirty="0" smtClean="0"/>
              <a:t>The Gonzo Gardener</a:t>
            </a:r>
          </a:p>
          <a:p>
            <a:pPr lvl="1"/>
            <a:r>
              <a:rPr lang="en-US" dirty="0" smtClean="0"/>
              <a:t>Main Commercial Break </a:t>
            </a:r>
          </a:p>
          <a:p>
            <a:pPr lvl="1"/>
            <a:r>
              <a:rPr lang="en-US" dirty="0" smtClean="0"/>
              <a:t>Recipe Wrap-up and Reveal</a:t>
            </a:r>
          </a:p>
          <a:p>
            <a:pPr lvl="1"/>
            <a:r>
              <a:rPr lang="en-US" dirty="0" smtClean="0"/>
              <a:t>Show Close and Credits</a:t>
            </a:r>
          </a:p>
        </p:txBody>
      </p:sp>
      <p:pic>
        <p:nvPicPr>
          <p:cNvPr id="7" name="Picture 6" descr="GroceryBag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05000"/>
            <a:ext cx="4559498" cy="5638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key personnel required to mount this production</a:t>
            </a:r>
          </a:p>
          <a:p>
            <a:pPr lvl="1"/>
            <a:r>
              <a:rPr lang="en-US" dirty="0" smtClean="0"/>
              <a:t>Executive Producer</a:t>
            </a:r>
          </a:p>
          <a:p>
            <a:pPr lvl="1"/>
            <a:r>
              <a:rPr lang="en-US" dirty="0" smtClean="0"/>
              <a:t>Associate Producer/Director</a:t>
            </a:r>
          </a:p>
          <a:p>
            <a:pPr lvl="1"/>
            <a:r>
              <a:rPr lang="en-US" dirty="0" smtClean="0"/>
              <a:t>Technical Producer</a:t>
            </a:r>
          </a:p>
          <a:p>
            <a:pPr lvl="1"/>
            <a:r>
              <a:rPr lang="en-US" dirty="0" smtClean="0"/>
              <a:t>Host/Segment Producer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Puzzle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42" y="2819400"/>
            <a:ext cx="4432041" cy="4343400"/>
          </a:xfrm>
          <a:prstGeom prst="rect">
            <a:avLst/>
          </a:prstGeom>
        </p:spPr>
      </p:pic>
      <p:pic>
        <p:nvPicPr>
          <p:cNvPr id="7" name="Picture 6" descr="CoopCookeryLogoV2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1981200" cy="17874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575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Our Show’s Mission</vt:lpstr>
      <vt:lpstr>Building Brand Equity</vt:lpstr>
      <vt:lpstr>Critical to long-term success</vt:lpstr>
      <vt:lpstr>Critical to long-term success</vt:lpstr>
      <vt:lpstr>What does a show consist of?</vt:lpstr>
      <vt:lpstr>What does the series consist of?</vt:lpstr>
      <vt:lpstr>What does a show consist of?</vt:lpstr>
      <vt:lpstr>Key Personnel</vt:lpstr>
      <vt:lpstr>Key Personnel</vt:lpstr>
      <vt:lpstr>Key Personnel</vt:lpstr>
      <vt:lpstr>Key Personnel</vt:lpstr>
      <vt:lpstr>Key Personnel</vt:lpstr>
      <vt:lpstr>In summary</vt:lpstr>
      <vt:lpstr>In summary</vt:lpstr>
      <vt:lpstr>Summary</vt:lpstr>
      <vt:lpstr>Slide 17</vt:lpstr>
    </vt:vector>
  </TitlesOfParts>
  <Company>McKesson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</dc:creator>
  <cp:lastModifiedBy>Gary</cp:lastModifiedBy>
  <cp:revision>96</cp:revision>
  <dcterms:created xsi:type="dcterms:W3CDTF">2012-12-04T16:45:20Z</dcterms:created>
  <dcterms:modified xsi:type="dcterms:W3CDTF">2013-01-06T23:36:21Z</dcterms:modified>
</cp:coreProperties>
</file>